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39"/>
  </p:notesMasterIdLst>
  <p:handoutMasterIdLst>
    <p:handoutMasterId r:id="rId40"/>
  </p:handoutMasterIdLst>
  <p:sldIdLst>
    <p:sldId id="257" r:id="rId2"/>
    <p:sldId id="355" r:id="rId3"/>
    <p:sldId id="258" r:id="rId4"/>
    <p:sldId id="259" r:id="rId5"/>
    <p:sldId id="330" r:id="rId6"/>
    <p:sldId id="279" r:id="rId7"/>
    <p:sldId id="336" r:id="rId8"/>
    <p:sldId id="341" r:id="rId9"/>
    <p:sldId id="294" r:id="rId10"/>
    <p:sldId id="342" r:id="rId11"/>
    <p:sldId id="303" r:id="rId12"/>
    <p:sldId id="340" r:id="rId13"/>
    <p:sldId id="346" r:id="rId14"/>
    <p:sldId id="332" r:id="rId15"/>
    <p:sldId id="333" r:id="rId16"/>
    <p:sldId id="348" r:id="rId17"/>
    <p:sldId id="347" r:id="rId18"/>
    <p:sldId id="331" r:id="rId19"/>
    <p:sldId id="289" r:id="rId20"/>
    <p:sldId id="298" r:id="rId21"/>
    <p:sldId id="299" r:id="rId22"/>
    <p:sldId id="300" r:id="rId23"/>
    <p:sldId id="284" r:id="rId24"/>
    <p:sldId id="285" r:id="rId25"/>
    <p:sldId id="286" r:id="rId26"/>
    <p:sldId id="287" r:id="rId27"/>
    <p:sldId id="288" r:id="rId28"/>
    <p:sldId id="292" r:id="rId29"/>
    <p:sldId id="349" r:id="rId30"/>
    <p:sldId id="334" r:id="rId31"/>
    <p:sldId id="309" r:id="rId32"/>
    <p:sldId id="310" r:id="rId33"/>
    <p:sldId id="311" r:id="rId34"/>
    <p:sldId id="344" r:id="rId35"/>
    <p:sldId id="363" r:id="rId36"/>
    <p:sldId id="364" r:id="rId37"/>
    <p:sldId id="302" r:id="rId38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810C302-A7DC-4AAB-B853-04062C0F3144}">
          <p14:sldIdLst>
            <p14:sldId id="257"/>
            <p14:sldId id="355"/>
            <p14:sldId id="258"/>
            <p14:sldId id="259"/>
            <p14:sldId id="330"/>
            <p14:sldId id="279"/>
            <p14:sldId id="336"/>
            <p14:sldId id="341"/>
            <p14:sldId id="294"/>
            <p14:sldId id="342"/>
            <p14:sldId id="303"/>
            <p14:sldId id="340"/>
            <p14:sldId id="346"/>
            <p14:sldId id="332"/>
            <p14:sldId id="333"/>
            <p14:sldId id="348"/>
            <p14:sldId id="347"/>
            <p14:sldId id="331"/>
            <p14:sldId id="289"/>
            <p14:sldId id="298"/>
            <p14:sldId id="299"/>
            <p14:sldId id="300"/>
            <p14:sldId id="284"/>
            <p14:sldId id="285"/>
            <p14:sldId id="286"/>
            <p14:sldId id="287"/>
            <p14:sldId id="288"/>
            <p14:sldId id="292"/>
            <p14:sldId id="349"/>
            <p14:sldId id="334"/>
            <p14:sldId id="309"/>
            <p14:sldId id="310"/>
            <p14:sldId id="311"/>
            <p14:sldId id="344"/>
            <p14:sldId id="363"/>
            <p14:sldId id="364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5B9D"/>
    <a:srgbClr val="004568"/>
    <a:srgbClr val="D9D9D9"/>
    <a:srgbClr val="F2F2F2"/>
    <a:srgbClr val="00B0F0"/>
    <a:srgbClr val="0074AF"/>
    <a:srgbClr val="FCCDB6"/>
    <a:srgbClr val="6EAA2E"/>
    <a:srgbClr val="0084B4"/>
    <a:srgbClr val="EF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94" autoAdjust="0"/>
    <p:restoredTop sz="96186" autoAdjust="0"/>
  </p:normalViewPr>
  <p:slideViewPr>
    <p:cSldViewPr snapToGrid="0">
      <p:cViewPr varScale="1">
        <p:scale>
          <a:sx n="141" d="100"/>
          <a:sy n="141" d="100"/>
        </p:scale>
        <p:origin x="150" y="5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napToGrid="0">
      <p:cViewPr varScale="1">
        <p:scale>
          <a:sx n="130" d="100"/>
          <a:sy n="130" d="100"/>
        </p:scale>
        <p:origin x="1374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11/14/2020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11/14/2020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77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304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68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69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BlazorDemo1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622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48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85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1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1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44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84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946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22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876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17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1696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2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BlazorDemo2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66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623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98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6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59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50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317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BlazorDemo2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68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24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2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45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975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609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24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0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90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en.wikipedia.org/wiki/File:Globe_icon.sv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bg>
      <p:bgPr>
        <a:solidFill>
          <a:srgbClr val="0045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icture containing ax, bird&#10;&#10;Description automatically generated">
            <a:extLst>
              <a:ext uri="{FF2B5EF4-FFF2-40B4-BE49-F238E27FC236}">
                <a16:creationId xmlns:a16="http://schemas.microsoft.com/office/drawing/2014/main" id="{E8FC322D-6BEF-4292-B250-E3443BBA98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95" y="5180234"/>
            <a:ext cx="365760" cy="36576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D9BC772-5F68-4248-A283-860F44B7BBFB}"/>
              </a:ext>
            </a:extLst>
          </p:cNvPr>
          <p:cNvSpPr txBox="1"/>
          <p:nvPr userDrawn="1"/>
        </p:nvSpPr>
        <p:spPr>
          <a:xfrm>
            <a:off x="886455" y="5167133"/>
            <a:ext cx="3066343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l"/>
            <a:r>
              <a:rPr lang="en-US" sz="2000" b="0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2000" b="0" dirty="0" err="1">
                <a:latin typeface="Segoe UI" panose="020B0502040204020203" pitchFamily="34" charset="0"/>
                <a:cs typeface="Segoe UI" panose="020B0502040204020203" pitchFamily="34" charset="0"/>
              </a:rPr>
              <a:t>brian_jablonsky</a:t>
            </a:r>
            <a:endParaRPr lang="en-US" sz="2000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3" name="Picture 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84E18A-7CC4-4C51-BA39-032FD6BCC0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31" y="5611684"/>
            <a:ext cx="365760" cy="365760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390EE298-940C-40D1-9765-490BA6038A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95" y="6009645"/>
            <a:ext cx="365760" cy="3657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D95ED07-D84B-488B-8FCD-9281795DD5D0}"/>
              </a:ext>
            </a:extLst>
          </p:cNvPr>
          <p:cNvSpPr txBox="1"/>
          <p:nvPr userDrawn="1"/>
        </p:nvSpPr>
        <p:spPr>
          <a:xfrm>
            <a:off x="886455" y="5992470"/>
            <a:ext cx="3667671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l"/>
            <a:r>
              <a:rPr lang="en-US" sz="2000" b="0" dirty="0">
                <a:latin typeface="Segoe UI" panose="020B0502040204020203" pitchFamily="34" charset="0"/>
                <a:cs typeface="Segoe UI" panose="020B0502040204020203" pitchFamily="34" charset="0"/>
              </a:rPr>
              <a:t>linkedin.com/in/</a:t>
            </a:r>
            <a:r>
              <a:rPr lang="en-US" sz="2000" b="0" dirty="0" err="1">
                <a:latin typeface="Segoe UI" panose="020B0502040204020203" pitchFamily="34" charset="0"/>
                <a:cs typeface="Segoe UI" panose="020B0502040204020203" pitchFamily="34" charset="0"/>
              </a:rPr>
              <a:t>brianjablonsky</a:t>
            </a:r>
            <a:endParaRPr lang="en-US" sz="2000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AC5E97-FD98-46C0-98FD-56FEC7571C1B}"/>
              </a:ext>
            </a:extLst>
          </p:cNvPr>
          <p:cNvSpPr txBox="1"/>
          <p:nvPr userDrawn="1"/>
        </p:nvSpPr>
        <p:spPr>
          <a:xfrm>
            <a:off x="474975" y="4272948"/>
            <a:ext cx="2606867" cy="52322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l"/>
            <a:r>
              <a:rPr lang="en-US" sz="2800" b="0" dirty="0">
                <a:latin typeface="Segoe UI" panose="020B0502040204020203" pitchFamily="34" charset="0"/>
                <a:cs typeface="Segoe UI" panose="020B0502040204020203" pitchFamily="34" charset="0"/>
              </a:rPr>
              <a:t>Brian Jablonsky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9C7A4B-340B-4117-9852-D444445D4D65}"/>
              </a:ext>
            </a:extLst>
          </p:cNvPr>
          <p:cNvSpPr txBox="1"/>
          <p:nvPr userDrawn="1"/>
        </p:nvSpPr>
        <p:spPr>
          <a:xfrm>
            <a:off x="886455" y="5591500"/>
            <a:ext cx="1398140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l"/>
            <a:r>
              <a:rPr lang="en-US" sz="2000" b="0" dirty="0" err="1">
                <a:latin typeface="Segoe UI" panose="020B0502040204020203" pitchFamily="34" charset="0"/>
                <a:cs typeface="Segoe UI" panose="020B0502040204020203" pitchFamily="34" charset="0"/>
              </a:rPr>
              <a:t>bjablonsky</a:t>
            </a:r>
            <a:endParaRPr lang="en-US" sz="2000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1B22E85-E993-4469-8D18-74D02C9FCE2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/>
        </p:blipFill>
        <p:spPr>
          <a:xfrm>
            <a:off x="577845" y="4845127"/>
            <a:ext cx="259891" cy="259891"/>
          </a:xfrm>
          <a:prstGeom prst="rect">
            <a:avLst/>
          </a:prstGeom>
          <a:noFill/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6F1907D-1B4A-40AB-B3F4-1E257F1DCF63}"/>
              </a:ext>
            </a:extLst>
          </p:cNvPr>
          <p:cNvSpPr txBox="1"/>
          <p:nvPr userDrawn="1"/>
        </p:nvSpPr>
        <p:spPr>
          <a:xfrm>
            <a:off x="886455" y="4762803"/>
            <a:ext cx="2356864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l"/>
            <a:r>
              <a:rPr lang="en-US" sz="2000" b="0" dirty="0">
                <a:latin typeface="Segoe UI" panose="020B0502040204020203" pitchFamily="34" charset="0"/>
                <a:cs typeface="Segoe UI" panose="020B0502040204020203" pitchFamily="34" charset="0"/>
              </a:rPr>
              <a:t>brianjablonsky.com</a:t>
            </a:r>
          </a:p>
        </p:txBody>
      </p:sp>
      <p:sp>
        <p:nvSpPr>
          <p:cNvPr id="41" name="Title 4">
            <a:extLst>
              <a:ext uri="{FF2B5EF4-FFF2-40B4-BE49-F238E27FC236}">
                <a16:creationId xmlns:a16="http://schemas.microsoft.com/office/drawing/2014/main" id="{872DC723-E64A-4125-9B1C-69454D93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2806"/>
            <a:ext cx="10153227" cy="1939114"/>
          </a:xfrm>
          <a:prstGeom prst="rect">
            <a:avLst/>
          </a:prstGeom>
        </p:spPr>
        <p:txBody>
          <a:bodyPr lIns="548640" anchor="t" anchorCtr="0">
            <a:normAutofit/>
          </a:bodyPr>
          <a:lstStyle>
            <a:lvl1pPr algn="l">
              <a:defRPr sz="5400" b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851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0045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5AA510F-6D56-4801-9032-D5819119D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01" y="1908385"/>
            <a:ext cx="10954597" cy="130725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48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7583E2-3F9B-4D01-B386-57885A56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>
              <a:defRPr sz="4400" b="1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4A6391-DC6F-4CF3-A777-3677430907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828799"/>
            <a:ext cx="10515600" cy="4352544"/>
          </a:xfrm>
          <a:prstGeom prst="rect">
            <a:avLst/>
          </a:prstGeom>
        </p:spPr>
        <p:txBody>
          <a:bodyPr tIns="45720" bIns="45720">
            <a:normAutofit/>
          </a:bodyPr>
          <a:lstStyle>
            <a:lvl1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+mj-lt"/>
              </a:defRPr>
            </a:lvl1pPr>
            <a:lvl2pPr marL="685800" indent="-228600">
              <a:buFont typeface="Arial" panose="020B0604020202020204" pitchFamily="34" charset="0"/>
              <a:buChar char="•"/>
              <a:defRPr sz="2400" b="0">
                <a:solidFill>
                  <a:schemeClr val="tx1"/>
                </a:solidFill>
                <a:latin typeface="+mj-lt"/>
              </a:defRPr>
            </a:lvl2pPr>
            <a:lvl3pPr marL="1143000" indent="-228600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b="0">
                <a:solidFill>
                  <a:schemeClr val="tx1"/>
                </a:solidFill>
                <a:latin typeface="+mj-lt"/>
              </a:defRPr>
            </a:lvl3pPr>
            <a:lvl4pPr marL="1600200" indent="-228600"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j-lt"/>
              </a:defRPr>
            </a:lvl4pPr>
            <a:lvl5pPr marL="2057400" indent="-228600">
              <a:spcAft>
                <a:spcPts val="0"/>
              </a:spcAft>
              <a:buFont typeface="Arial" panose="020B0604020202020204" pitchFamily="34" charset="0"/>
              <a:buChar char="•"/>
              <a:defRPr sz="1800" b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5372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177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322036-72BB-4B6F-B9CD-BF6EBFA47949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0971E-2C05-4DFF-BF9C-4BF2EDAD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53" y="3793067"/>
            <a:ext cx="10954597" cy="1307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0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050758"/>
          </a:xfrm>
          <a:prstGeom prst="rect">
            <a:avLst/>
          </a:prstGeom>
          <a:solidFill>
            <a:srgbClr val="004568"/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1DF37-A75B-4E6B-92EC-63887FBF68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73079"/>
            <a:ext cx="12192000" cy="56849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0F27036-B729-4B31-ADB9-A4174656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rgbClr val="00456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2293A48-2854-4045-B5F4-10D548F7BF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123699-02B8-4ED3-8F20-6176F7A9E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51701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724376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65ADB309-3D2E-4CAE-8F55-1CFAD180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F22FEB-C6DC-4388-908E-AFCB1812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17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2" r:id="rId2"/>
    <p:sldLayoutId id="2147483682" r:id="rId3"/>
    <p:sldLayoutId id="2147483683" r:id="rId4"/>
    <p:sldLayoutId id="2147483679" r:id="rId5"/>
    <p:sldLayoutId id="2147483677" r:id="rId6"/>
    <p:sldLayoutId id="2147483685" r:id="rId7"/>
    <p:sldLayoutId id="2147483686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0579100" algn="l"/>
        </a:tabLst>
        <a:defRPr lang="en-US" sz="4400" b="1" i="0" kern="1200" spc="160" baseline="0" dirty="0">
          <a:gradFill>
            <a:gsLst>
              <a:gs pos="0">
                <a:schemeClr val="tx2"/>
              </a:gs>
              <a:gs pos="100000">
                <a:schemeClr val="tx2"/>
              </a:gs>
            </a:gsLst>
            <a:lin ang="5400000" scaled="1"/>
          </a:gra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aspnet/blazor-server-in-net-core-3-0-scenarios-and-performance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devblogs.microsoft.com/aspnet/blazor-server-in-net-core-3-0-scenarios-and-performance/" TargetMode="External"/><Relationship Id="rId3" Type="http://schemas.openxmlformats.org/officeDocument/2006/relationships/hyperlink" Target="https://github.com/bjablonsky/Blazor-GSCC2020" TargetMode="External"/><Relationship Id="rId7" Type="http://schemas.openxmlformats.org/officeDocument/2006/relationships/hyperlink" Target="https://github.com/AdrienTorris/awesome-blazor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isualstudio.microsoft.com/downloads/" TargetMode="External"/><Relationship Id="rId5" Type="http://schemas.openxmlformats.org/officeDocument/2006/relationships/hyperlink" Target="https://www.jetbrains.com/rider/download/" TargetMode="External"/><Relationship Id="rId4" Type="http://schemas.openxmlformats.org/officeDocument/2006/relationships/hyperlink" Target="http://blazor.net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rian_jablonsk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g"/><Relationship Id="rId4" Type="http://schemas.openxmlformats.org/officeDocument/2006/relationships/hyperlink" Target="https://github.com/bjablonsk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-status.mozilla.org/#web-assembl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isualstudio.microsoft.com/downloads/" TargetMode="External"/><Relationship Id="rId5" Type="http://schemas.openxmlformats.org/officeDocument/2006/relationships/hyperlink" Target="https://www.jetbrains.com/rider/download/" TargetMode="External"/><Relationship Id="rId4" Type="http://schemas.openxmlformats.org/officeDocument/2006/relationships/hyperlink" Target="https://dotnet.microsoft.com/download/dotnet/5.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5B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4"/>
          <p:cNvSpPr txBox="1"/>
          <p:nvPr/>
        </p:nvSpPr>
        <p:spPr>
          <a:xfrm>
            <a:off x="0" y="533783"/>
            <a:ext cx="1219200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Welcome to the</a:t>
            </a:r>
          </a:p>
        </p:txBody>
      </p:sp>
      <p:sp>
        <p:nvSpPr>
          <p:cNvPr id="136" name="TextBox 5"/>
          <p:cNvSpPr txBox="1"/>
          <p:nvPr/>
        </p:nvSpPr>
        <p:spPr>
          <a:xfrm>
            <a:off x="0" y="5284789"/>
            <a:ext cx="12192000" cy="135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Refactored for 2020</a:t>
            </a:r>
            <a:endParaRPr dirty="0"/>
          </a:p>
          <a:p>
            <a:pPr algn="ctr">
              <a:defRPr sz="26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/>
              <a:t>November </a:t>
            </a:r>
            <a:r>
              <a:rPr lang="en-US" dirty="0"/>
              <a:t>14, 2020</a:t>
            </a:r>
          </a:p>
          <a:p>
            <a:pPr algn="ctr">
              <a:defRPr sz="26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sz="2000" dirty="0"/>
              <a:t>SCHEDULE:  https://www.granitestatecodecamp.org/schedule</a:t>
            </a:r>
          </a:p>
        </p:txBody>
      </p:sp>
      <p:pic>
        <p:nvPicPr>
          <p:cNvPr id="137" name="gscc_nh_official_logo_transparent.png" descr="gscc_nh_official_logo_transpar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688" y="1766547"/>
            <a:ext cx="3756624" cy="2808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How Does Blazor Work?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15718D-FA5D-48BA-86BA-E516A20F6B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 component</a:t>
            </a:r>
          </a:p>
          <a:p>
            <a:r>
              <a:rPr lang="en-US" dirty="0"/>
              <a:t>A Blazor hosting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07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cs typeface="Segoe UI" panose="020B0502040204020203" pitchFamily="34" charset="0"/>
              </a:rPr>
              <a:t>Components</a:t>
            </a:r>
            <a:endParaRPr lang="en-US" sz="3600" b="1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8037E-25F4-427C-92FA-A6376F165EE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Fundamental building block of web apps</a:t>
            </a:r>
          </a:p>
          <a:p>
            <a:r>
              <a:rPr lang="en-US" dirty="0"/>
              <a:t>Components are self-contained UI </a:t>
            </a:r>
          </a:p>
          <a:p>
            <a:r>
              <a:rPr lang="en-US" dirty="0"/>
              <a:t>Includes HTML and logic to inject data or respond to events</a:t>
            </a:r>
          </a:p>
          <a:p>
            <a:r>
              <a:rPr lang="en-US" dirty="0"/>
              <a:t>Can be nested, reused, and shared between projects</a:t>
            </a:r>
          </a:p>
          <a:p>
            <a:r>
              <a:rPr lang="en-US" dirty="0"/>
              <a:t>Written using C#/Razor and 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805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Segoe UI" panose="020B0502040204020203" pitchFamily="34" charset="0"/>
              </a:rPr>
              <a:t>Blazor</a:t>
            </a:r>
            <a:r>
              <a:rPr lang="en-US" dirty="0"/>
              <a:t> Hosting Models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15718D-FA5D-48BA-86BA-E516A20F6B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Server</a:t>
            </a:r>
          </a:p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886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B291-2557-4793-9760-4FE65BA3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188AE-2370-4978-A1EF-91542F5510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Decouples component rendering logic from how UI updates are applied</a:t>
            </a:r>
          </a:p>
          <a:p>
            <a:r>
              <a:rPr lang="en-US" dirty="0"/>
              <a:t>Hosts </a:t>
            </a:r>
            <a:r>
              <a:rPr lang="en-US" dirty="0" err="1"/>
              <a:t>Blazor</a:t>
            </a:r>
            <a:r>
              <a:rPr lang="en-US" dirty="0"/>
              <a:t> components on the server and handles UI updates via </a:t>
            </a:r>
            <a:r>
              <a:rPr lang="en-US" dirty="0" err="1"/>
              <a:t>SignalR</a:t>
            </a:r>
            <a:endParaRPr lang="en-US" dirty="0"/>
          </a:p>
          <a:p>
            <a:r>
              <a:rPr lang="en-US" dirty="0"/>
              <a:t>Available in .NET Core 3.0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13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</a:t>
            </a:r>
            <a:r>
              <a:rPr lang="en-US" dirty="0" err="1"/>
              <a:t>Blazor</a:t>
            </a:r>
            <a:r>
              <a:rPr lang="en-US" dirty="0"/>
              <a:t> Server Works</a:t>
            </a: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BE083-B9EF-4749-8B88-53D37941F6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Traditional server-side rendering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A2B67A-4FFB-4088-96F6-E9F7F10E4F6D}"/>
              </a:ext>
            </a:extLst>
          </p:cNvPr>
          <p:cNvSpPr/>
          <p:nvPr/>
        </p:nvSpPr>
        <p:spPr>
          <a:xfrm>
            <a:off x="1394599" y="2876058"/>
            <a:ext cx="3948371" cy="3162300"/>
          </a:xfrm>
          <a:prstGeom prst="rect">
            <a:avLst/>
          </a:prstGeom>
          <a:solidFill>
            <a:srgbClr val="00456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Browser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FF4CA3-0C97-4A8B-A270-ED4390C41F10}"/>
              </a:ext>
            </a:extLst>
          </p:cNvPr>
          <p:cNvSpPr/>
          <p:nvPr/>
        </p:nvSpPr>
        <p:spPr>
          <a:xfrm>
            <a:off x="3651543" y="3684021"/>
            <a:ext cx="1432562" cy="203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Web Worker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406FD9-D603-4C2C-A562-B38C9D0A0D88}"/>
              </a:ext>
            </a:extLst>
          </p:cNvPr>
          <p:cNvSpPr/>
          <p:nvPr/>
        </p:nvSpPr>
        <p:spPr>
          <a:xfrm>
            <a:off x="1654943" y="3684021"/>
            <a:ext cx="1110021" cy="203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UI</a:t>
            </a:r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C4C92262-3BD5-4DF2-B7DE-CF77EA20127E}"/>
              </a:ext>
            </a:extLst>
          </p:cNvPr>
          <p:cNvSpPr/>
          <p:nvPr/>
        </p:nvSpPr>
        <p:spPr>
          <a:xfrm>
            <a:off x="2822601" y="4604910"/>
            <a:ext cx="743793" cy="191237"/>
          </a:xfrm>
          <a:prstGeom prst="left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6BBCF6-46F1-447C-BE4D-BBBC25DC767E}"/>
              </a:ext>
            </a:extLst>
          </p:cNvPr>
          <p:cNvSpPr/>
          <p:nvPr/>
        </p:nvSpPr>
        <p:spPr>
          <a:xfrm>
            <a:off x="6980833" y="2786416"/>
            <a:ext cx="3386537" cy="3162300"/>
          </a:xfrm>
          <a:prstGeom prst="rect">
            <a:avLst/>
          </a:prstGeom>
          <a:solidFill>
            <a:srgbClr val="00456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Server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0699CB-2CD4-4A0D-B4DB-D2992BE35DC7}"/>
              </a:ext>
            </a:extLst>
          </p:cNvPr>
          <p:cNvSpPr/>
          <p:nvPr/>
        </p:nvSpPr>
        <p:spPr>
          <a:xfrm>
            <a:off x="7287749" y="3570474"/>
            <a:ext cx="2746248" cy="203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ASP.NET Core</a:t>
            </a:r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6B79872B-5B93-455B-85AA-90590EB95DB3}"/>
              </a:ext>
            </a:extLst>
          </p:cNvPr>
          <p:cNvSpPr/>
          <p:nvPr/>
        </p:nvSpPr>
        <p:spPr>
          <a:xfrm>
            <a:off x="5631274" y="4175417"/>
            <a:ext cx="1306284" cy="679701"/>
          </a:xfrm>
          <a:prstGeom prst="leftRightArrow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87816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2" grpId="0" animBg="1"/>
      <p:bldP spid="10" grpId="0" animBg="1"/>
      <p:bldP spid="11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</a:t>
            </a:r>
            <a:r>
              <a:rPr lang="en-US" dirty="0" err="1"/>
              <a:t>Blazor</a:t>
            </a:r>
            <a:r>
              <a:rPr lang="en-US" dirty="0"/>
              <a:t> Server Works</a:t>
            </a: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18078-785A-4D25-BF54-CBBA8EBAEC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Server-side rendering using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C73D2D-F2F3-4AF9-B0C0-458B2E5D130E}"/>
              </a:ext>
            </a:extLst>
          </p:cNvPr>
          <p:cNvSpPr/>
          <p:nvPr/>
        </p:nvSpPr>
        <p:spPr>
          <a:xfrm>
            <a:off x="1394599" y="2876058"/>
            <a:ext cx="3948371" cy="3162300"/>
          </a:xfrm>
          <a:prstGeom prst="rect">
            <a:avLst/>
          </a:prstGeom>
          <a:solidFill>
            <a:srgbClr val="00456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Browser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30CFD1-6C9C-473C-B476-3E7E53FF6B26}"/>
              </a:ext>
            </a:extLst>
          </p:cNvPr>
          <p:cNvSpPr/>
          <p:nvPr/>
        </p:nvSpPr>
        <p:spPr>
          <a:xfrm>
            <a:off x="3651543" y="3684021"/>
            <a:ext cx="1432562" cy="203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Web Worker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E7F975-F317-49FA-86A6-868255EB8F0E}"/>
              </a:ext>
            </a:extLst>
          </p:cNvPr>
          <p:cNvSpPr/>
          <p:nvPr/>
        </p:nvSpPr>
        <p:spPr>
          <a:xfrm>
            <a:off x="1654943" y="3684021"/>
            <a:ext cx="1110021" cy="203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UI</a:t>
            </a:r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981D69EA-08A0-49E5-89A7-53541DD4AA5F}"/>
              </a:ext>
            </a:extLst>
          </p:cNvPr>
          <p:cNvSpPr/>
          <p:nvPr/>
        </p:nvSpPr>
        <p:spPr>
          <a:xfrm>
            <a:off x="2822601" y="4604910"/>
            <a:ext cx="743793" cy="191237"/>
          </a:xfrm>
          <a:prstGeom prst="left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55D65A-7709-4FC3-9E4C-8AFA6F892C4E}"/>
              </a:ext>
            </a:extLst>
          </p:cNvPr>
          <p:cNvSpPr/>
          <p:nvPr/>
        </p:nvSpPr>
        <p:spPr>
          <a:xfrm>
            <a:off x="6980833" y="2786416"/>
            <a:ext cx="3386537" cy="3162300"/>
          </a:xfrm>
          <a:prstGeom prst="rect">
            <a:avLst/>
          </a:prstGeom>
          <a:solidFill>
            <a:srgbClr val="00456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Server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72F37F-26FE-4181-A437-928FA87C083B}"/>
              </a:ext>
            </a:extLst>
          </p:cNvPr>
          <p:cNvSpPr/>
          <p:nvPr/>
        </p:nvSpPr>
        <p:spPr>
          <a:xfrm>
            <a:off x="7287749" y="3570474"/>
            <a:ext cx="2746248" cy="203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ASP.NET Core</a:t>
            </a:r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BC6D7458-0DA4-4879-9EFE-F74ABA19E436}"/>
              </a:ext>
            </a:extLst>
          </p:cNvPr>
          <p:cNvSpPr/>
          <p:nvPr/>
        </p:nvSpPr>
        <p:spPr>
          <a:xfrm>
            <a:off x="5631274" y="4175417"/>
            <a:ext cx="1306284" cy="679701"/>
          </a:xfrm>
          <a:prstGeom prst="leftRightArrow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D67D13-1A87-4587-9A29-800CEAD30CA2}"/>
              </a:ext>
            </a:extLst>
          </p:cNvPr>
          <p:cNvSpPr/>
          <p:nvPr/>
        </p:nvSpPr>
        <p:spPr>
          <a:xfrm>
            <a:off x="7518908" y="4306478"/>
            <a:ext cx="2310385" cy="1097280"/>
          </a:xfrm>
          <a:prstGeom prst="rect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Blazor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89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F01486-7389-4248-87FA-701BD22A2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</a:t>
            </a:r>
            <a:r>
              <a:rPr lang="en-US" dirty="0" err="1"/>
              <a:t>Blazor</a:t>
            </a:r>
            <a:r>
              <a:rPr lang="en-US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2722836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F7F67-C3E7-4276-86B3-9E39FCDE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7DEDD-4E64-4C02-81E4-989E8370DC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Hosts </a:t>
            </a:r>
            <a:r>
              <a:rPr lang="en-US" dirty="0" err="1"/>
              <a:t>Blazor</a:t>
            </a:r>
            <a:r>
              <a:rPr lang="en-US" dirty="0"/>
              <a:t> components in the browser using a </a:t>
            </a:r>
            <a:r>
              <a:rPr lang="en-US" dirty="0" err="1"/>
              <a:t>WebAssembly</a:t>
            </a:r>
            <a:r>
              <a:rPr lang="en-US" dirty="0"/>
              <a:t>-based .NET runtime</a:t>
            </a:r>
          </a:p>
          <a:p>
            <a:r>
              <a:rPr lang="en-US" dirty="0"/>
              <a:t>True SPA</a:t>
            </a:r>
          </a:p>
          <a:p>
            <a:r>
              <a:rPr lang="en-US" dirty="0"/>
              <a:t>Utilizes client resources</a:t>
            </a:r>
          </a:p>
          <a:p>
            <a:r>
              <a:rPr lang="en-US" dirty="0"/>
              <a:t>Supports offline, static sites, PWA</a:t>
            </a:r>
          </a:p>
          <a:p>
            <a:r>
              <a:rPr lang="en-US" dirty="0"/>
              <a:t>Available in .NET Core 3.1.300</a:t>
            </a:r>
          </a:p>
        </p:txBody>
      </p:sp>
    </p:spTree>
    <p:extLst>
      <p:ext uri="{BB962C8B-B14F-4D97-AF65-F5344CB8AC3E}">
        <p14:creationId xmlns:p14="http://schemas.microsoft.com/office/powerpoint/2010/main" val="2260954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cs typeface="Segoe UI" panose="020B0502040204020203" pitchFamily="34" charset="0"/>
              </a:rPr>
              <a:t>How </a:t>
            </a:r>
            <a:r>
              <a:rPr lang="en-US" b="1" dirty="0" err="1">
                <a:cs typeface="Segoe UI" panose="020B0502040204020203" pitchFamily="34" charset="0"/>
              </a:rPr>
              <a:t>Blazor</a:t>
            </a:r>
            <a:r>
              <a:rPr lang="en-US" b="1" dirty="0">
                <a:cs typeface="Segoe UI" panose="020B0502040204020203" pitchFamily="34" charset="0"/>
              </a:rPr>
              <a:t> </a:t>
            </a:r>
            <a:r>
              <a:rPr lang="en-US" b="1" dirty="0" err="1">
                <a:cs typeface="Segoe UI" panose="020B0502040204020203" pitchFamily="34" charset="0"/>
              </a:rPr>
              <a:t>WebAssembly</a:t>
            </a:r>
            <a:r>
              <a:rPr lang="en-US" b="1" dirty="0">
                <a:cs typeface="Segoe UI" panose="020B0502040204020203" pitchFamily="34" charset="0"/>
              </a:rPr>
              <a:t> Works</a:t>
            </a:r>
            <a:endParaRPr lang="en-US" sz="3600" b="1" dirty="0">
              <a:cs typeface="Segoe UI" panose="020B0502040204020203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1829B0-D63A-44F7-AEFB-DFB391FA50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Client-side rendering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78BE90-1850-4726-82AD-C1CA0D58E87C}"/>
              </a:ext>
            </a:extLst>
          </p:cNvPr>
          <p:cNvSpPr/>
          <p:nvPr/>
        </p:nvSpPr>
        <p:spPr>
          <a:xfrm>
            <a:off x="4562856" y="2810321"/>
            <a:ext cx="3066288" cy="3162300"/>
          </a:xfrm>
          <a:prstGeom prst="rect">
            <a:avLst/>
          </a:prstGeom>
          <a:solidFill>
            <a:srgbClr val="00456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Browser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FB9FBA-B0C6-452A-9FB8-F8831517B6AB}"/>
              </a:ext>
            </a:extLst>
          </p:cNvPr>
          <p:cNvSpPr/>
          <p:nvPr/>
        </p:nvSpPr>
        <p:spPr>
          <a:xfrm>
            <a:off x="4843272" y="3594379"/>
            <a:ext cx="2493264" cy="20330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UI Thread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06A518-F492-41D4-884D-35E3ABC0B266}"/>
              </a:ext>
            </a:extLst>
          </p:cNvPr>
          <p:cNvSpPr/>
          <p:nvPr/>
        </p:nvSpPr>
        <p:spPr>
          <a:xfrm>
            <a:off x="5038344" y="4274083"/>
            <a:ext cx="2097024" cy="1097280"/>
          </a:xfrm>
          <a:prstGeom prst="rect">
            <a:avLst/>
          </a:prstGeom>
          <a:solidFill>
            <a:srgbClr val="0074A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Blazor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9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WebAssembly Crash Course</a:t>
            </a:r>
            <a:endParaRPr lang="en-US" sz="3600" b="1" dirty="0">
              <a:cs typeface="Segoe UI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89245D-28A0-42D0-BED9-8855864516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WebAssembly (</a:t>
            </a:r>
            <a:r>
              <a:rPr lang="en-US" dirty="0" err="1"/>
              <a:t>wasm</a:t>
            </a:r>
            <a:r>
              <a:rPr lang="en-US" dirty="0"/>
              <a:t>) is a binary instruction format for a stack-based virtual machine</a:t>
            </a:r>
          </a:p>
          <a:p>
            <a:r>
              <a:rPr lang="en-US" dirty="0"/>
              <a:t>New type of code that can be run in a browser</a:t>
            </a:r>
          </a:p>
          <a:p>
            <a:r>
              <a:rPr lang="en-US" dirty="0"/>
              <a:t>Developed out of performance problems from JavaScript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932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DBB6-7D5F-45C2-B0B8-14DA527D9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548640">
            <a:normAutofit/>
          </a:bodyPr>
          <a:lstStyle/>
          <a:p>
            <a:r>
              <a:rPr lang="en-US" dirty="0" err="1"/>
              <a:t>Blazor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C# in the Browser</a:t>
            </a:r>
          </a:p>
        </p:txBody>
      </p:sp>
    </p:spTree>
    <p:extLst>
      <p:ext uri="{BB962C8B-B14F-4D97-AF65-F5344CB8AC3E}">
        <p14:creationId xmlns:p14="http://schemas.microsoft.com/office/powerpoint/2010/main" val="125313698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WebAssembly Crash Course</a:t>
            </a:r>
            <a:endParaRPr lang="en-US" sz="3600" b="1" dirty="0"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AA4A0-7517-42CE-A7F6-C920B52AE2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WebAssembly Goals:</a:t>
            </a:r>
          </a:p>
          <a:p>
            <a:pPr lvl="1"/>
            <a:r>
              <a:rPr lang="en-US" dirty="0"/>
              <a:t>Fast, efficient, and portable</a:t>
            </a:r>
          </a:p>
          <a:p>
            <a:pPr lvl="2"/>
            <a:r>
              <a:rPr lang="en-US" dirty="0" err="1"/>
              <a:t>Wasm</a:t>
            </a:r>
            <a:r>
              <a:rPr lang="en-US" dirty="0"/>
              <a:t> code can be executed at near-native speed in the browser</a:t>
            </a:r>
          </a:p>
          <a:p>
            <a:pPr lvl="1"/>
            <a:r>
              <a:rPr lang="en-US" dirty="0"/>
              <a:t>Readable and </a:t>
            </a:r>
            <a:r>
              <a:rPr lang="en-US" dirty="0" err="1"/>
              <a:t>debuggable</a:t>
            </a:r>
            <a:endParaRPr lang="en-US" dirty="0"/>
          </a:p>
          <a:p>
            <a:pPr lvl="2"/>
            <a:r>
              <a:rPr lang="en-US" dirty="0" err="1"/>
              <a:t>Wasm</a:t>
            </a:r>
            <a:r>
              <a:rPr lang="en-US" dirty="0"/>
              <a:t> code is a low-level assembly language but is in a human-readable text format</a:t>
            </a:r>
          </a:p>
          <a:p>
            <a:pPr lvl="1"/>
            <a:r>
              <a:rPr lang="en-US" dirty="0"/>
              <a:t>Secure</a:t>
            </a:r>
          </a:p>
          <a:p>
            <a:pPr lvl="2"/>
            <a:r>
              <a:rPr lang="en-US" dirty="0"/>
              <a:t>Designed to run in a safe, sandboxed execution environment like JavaScript in the browser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316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WebAssembly Crash Course</a:t>
            </a:r>
            <a:endParaRPr lang="en-US" sz="36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0A920-E031-4B16-8FD2-835EFDF20E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web platform consists of two parts: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 virtual machine to run code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Set of APIs to control the browser</a:t>
            </a:r>
          </a:p>
          <a:p>
            <a:r>
              <a:rPr lang="en-US" dirty="0"/>
              <a:t>Traditionally, the browser’s VM has only been able to load JavaScript</a:t>
            </a:r>
          </a:p>
          <a:p>
            <a:r>
              <a:rPr lang="en-US" dirty="0"/>
              <a:t>WebAssembly adds an additional VM to run a compact binary format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29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WebAssembly Crash Course</a:t>
            </a:r>
            <a:endParaRPr lang="en-US" sz="3600" b="1" dirty="0">
              <a:cs typeface="Segoe UI" panose="020B0502040204020203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AA8D44-927B-4A4E-888B-0F0BFA2FD94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WebAssembly is not meant to replace JavaScript</a:t>
            </a:r>
          </a:p>
          <a:p>
            <a:r>
              <a:rPr lang="en-US" dirty="0"/>
              <a:t>Intended to be a compilation target of source languages</a:t>
            </a:r>
          </a:p>
          <a:p>
            <a:r>
              <a:rPr lang="en-US" dirty="0"/>
              <a:t>WebAssembly can’t directly access the DOM</a:t>
            </a:r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BE0C187-660E-4D41-9BD8-2C468090C8FC}"/>
              </a:ext>
            </a:extLst>
          </p:cNvPr>
          <p:cNvGrpSpPr/>
          <p:nvPr/>
        </p:nvGrpSpPr>
        <p:grpSpPr>
          <a:xfrm>
            <a:off x="1059773" y="4311948"/>
            <a:ext cx="10072451" cy="1495425"/>
            <a:chOff x="990600" y="3952874"/>
            <a:chExt cx="10072451" cy="149542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4DCC53D-F939-497D-8ADF-03658A6939A3}"/>
                </a:ext>
              </a:extLst>
            </p:cNvPr>
            <p:cNvCxnSpPr>
              <a:cxnSpLocks/>
            </p:cNvCxnSpPr>
            <p:nvPr/>
          </p:nvCxnSpPr>
          <p:spPr>
            <a:xfrm>
              <a:off x="3238500" y="4676775"/>
              <a:ext cx="299085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E77663B-C8DD-4046-AC68-32BC8BF13832}"/>
                </a:ext>
              </a:extLst>
            </p:cNvPr>
            <p:cNvSpPr/>
            <p:nvPr/>
          </p:nvSpPr>
          <p:spPr>
            <a:xfrm>
              <a:off x="990600" y="3952874"/>
              <a:ext cx="1985728" cy="1495425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C/C++/C# source code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268B131-1268-482E-BF8A-A4FE3D9787CA}"/>
                </a:ext>
              </a:extLst>
            </p:cNvPr>
            <p:cNvSpPr/>
            <p:nvPr/>
          </p:nvSpPr>
          <p:spPr>
            <a:xfrm>
              <a:off x="3729037" y="4387465"/>
              <a:ext cx="1985728" cy="62624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Wasm</a:t>
              </a:r>
              <a:r>
                <a:rPr lang="en-US" dirty="0"/>
                <a:t> compiler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197D3F9-46A2-43C2-83BD-DBACFBE02D8D}"/>
                </a:ext>
              </a:extLst>
            </p:cNvPr>
            <p:cNvSpPr/>
            <p:nvPr/>
          </p:nvSpPr>
          <p:spPr>
            <a:xfrm>
              <a:off x="6486524" y="3952875"/>
              <a:ext cx="1985727" cy="149542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wasm</a:t>
              </a:r>
              <a:r>
                <a:rPr lang="en-US" dirty="0"/>
                <a:t> module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FF8E95E-F42D-4472-9F2D-A668BBEBCDBC}"/>
                </a:ext>
              </a:extLst>
            </p:cNvPr>
            <p:cNvSpPr/>
            <p:nvPr/>
          </p:nvSpPr>
          <p:spPr>
            <a:xfrm>
              <a:off x="9077324" y="3952875"/>
              <a:ext cx="1985727" cy="149542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HTML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C683B3D-0DD1-40AB-BCC9-E1F9157BB8D8}"/>
                </a:ext>
              </a:extLst>
            </p:cNvPr>
            <p:cNvSpPr/>
            <p:nvPr/>
          </p:nvSpPr>
          <p:spPr>
            <a:xfrm>
              <a:off x="9298662" y="4566584"/>
              <a:ext cx="1543050" cy="7674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JavaScript “glue” code</a:t>
              </a:r>
            </a:p>
          </p:txBody>
        </p:sp>
        <p:sp>
          <p:nvSpPr>
            <p:cNvPr id="12" name="Plus Sign 11">
              <a:extLst>
                <a:ext uri="{FF2B5EF4-FFF2-40B4-BE49-F238E27FC236}">
                  <a16:creationId xmlns:a16="http://schemas.microsoft.com/office/drawing/2014/main" id="{11DB74F9-645C-409F-B51C-FA9A74E47637}"/>
                </a:ext>
              </a:extLst>
            </p:cNvPr>
            <p:cNvSpPr/>
            <p:nvPr/>
          </p:nvSpPr>
          <p:spPr>
            <a:xfrm>
              <a:off x="8611774" y="4523145"/>
              <a:ext cx="354881" cy="354881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718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Blazor WebAssembly 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13543-798F-45FD-9B87-67B6E03B08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C# and Razor code files are compiled into .NET assemblies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Assemblies and .NET runtime are downloaded on the browser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Blazor uses JavaScript to bootstrap the .NET runtime loading the required assembly references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Blazor allows DOM manipulation/browser API calls from the .NET runtime via JavaScript interoperability</a:t>
            </a:r>
          </a:p>
        </p:txBody>
      </p:sp>
    </p:spTree>
    <p:extLst>
      <p:ext uri="{BB962C8B-B14F-4D97-AF65-F5344CB8AC3E}">
        <p14:creationId xmlns:p14="http://schemas.microsoft.com/office/powerpoint/2010/main" val="2125409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How Blazor WebAssembly Works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1B471B-C0BA-4E4E-BF3B-ADD571CF8B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C# and Razor code files are compiled into .NET assemblies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D2CD8F-0173-4076-A2C5-81006FD5D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49" y="2490787"/>
            <a:ext cx="68199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02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How Blazor WebAssembly Works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6EF14A-B51C-43FC-A593-1E51C74505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Assemblies and .NET runtime are downloaded on the browser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977C5F-A43D-437A-9450-69C65F969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86" y="2578100"/>
            <a:ext cx="82772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58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How Blazor WebAssembly 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486840-5C05-40BE-88AA-55D5D9AA79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Blazor uses JavaScript to bootstrap the .NET runtime loading the required assembly references</a:t>
            </a:r>
          </a:p>
          <a:p>
            <a:pPr marL="514350" indent="-514350">
              <a:buFont typeface="+mj-lt"/>
              <a:buAutoNum type="arabicPeriod" startAt="3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AF53C-A199-49AD-8EE7-B3C3C0997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998" y="2705193"/>
            <a:ext cx="7224002" cy="37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86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How Blazor WebAssembly 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8FCA7D-27BD-4D5D-9FC2-F00ABB486FB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Blazor uses JavaScript to bootstrap the .NET runtime loading the required assembly references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F8A23A-8C13-4615-9CE9-3378750AC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277" y="2735134"/>
            <a:ext cx="9277444" cy="375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17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Blazor WebAssembly 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7725A6-5DCB-44E9-A267-537E1104342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Blazor allows DOM manipulation/browser API calls from the .NET runtime via JavaScript interoperability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51A0B96-654A-4190-BCC7-1AB66F7D5D99}"/>
              </a:ext>
            </a:extLst>
          </p:cNvPr>
          <p:cNvGrpSpPr/>
          <p:nvPr/>
        </p:nvGrpSpPr>
        <p:grpSpPr>
          <a:xfrm>
            <a:off x="1444989" y="3262499"/>
            <a:ext cx="9302020" cy="2918844"/>
            <a:chOff x="810531" y="3069677"/>
            <a:chExt cx="9302020" cy="291884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5EA8AA8-C117-47CE-9F80-9CB858BB76BC}"/>
                </a:ext>
              </a:extLst>
            </p:cNvPr>
            <p:cNvCxnSpPr>
              <a:cxnSpLocks/>
            </p:cNvCxnSpPr>
            <p:nvPr/>
          </p:nvCxnSpPr>
          <p:spPr>
            <a:xfrm>
              <a:off x="3736791" y="3527270"/>
              <a:ext cx="189631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C07866E-9C40-410A-A2FA-549AE7EDD0E2}"/>
                </a:ext>
              </a:extLst>
            </p:cNvPr>
            <p:cNvSpPr/>
            <p:nvPr/>
          </p:nvSpPr>
          <p:spPr>
            <a:xfrm>
              <a:off x="2488523" y="3069677"/>
              <a:ext cx="1248268" cy="94005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C#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8C4BB1-4812-4751-9E11-D3DCB0B4A1B1}"/>
                </a:ext>
              </a:extLst>
            </p:cNvPr>
            <p:cNvSpPr txBox="1"/>
            <p:nvPr/>
          </p:nvSpPr>
          <p:spPr>
            <a:xfrm>
              <a:off x="3993412" y="3157938"/>
              <a:ext cx="1383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Render Tree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2F0B0AE-AA27-4153-8318-7F2EF16428CC}"/>
                </a:ext>
              </a:extLst>
            </p:cNvPr>
            <p:cNvSpPr/>
            <p:nvPr/>
          </p:nvSpPr>
          <p:spPr>
            <a:xfrm>
              <a:off x="5633104" y="3069677"/>
              <a:ext cx="1291567" cy="94005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Blazor JavaScript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C1A2A63-DB29-4531-96E2-C1FB9EE66F94}"/>
                </a:ext>
              </a:extLst>
            </p:cNvPr>
            <p:cNvCxnSpPr>
              <a:cxnSpLocks/>
            </p:cNvCxnSpPr>
            <p:nvPr/>
          </p:nvCxnSpPr>
          <p:spPr>
            <a:xfrm>
              <a:off x="6924671" y="3527270"/>
              <a:ext cx="189631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3EE839-C903-4E15-BE43-9BEBA613E255}"/>
                </a:ext>
              </a:extLst>
            </p:cNvPr>
            <p:cNvSpPr txBox="1"/>
            <p:nvPr/>
          </p:nvSpPr>
          <p:spPr>
            <a:xfrm>
              <a:off x="7089600" y="3170371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Change DOM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8A555BD-94C9-4AA7-A036-FF71B7A6716C}"/>
                </a:ext>
              </a:extLst>
            </p:cNvPr>
            <p:cNvSpPr/>
            <p:nvPr/>
          </p:nvSpPr>
          <p:spPr>
            <a:xfrm>
              <a:off x="8820984" y="3069677"/>
              <a:ext cx="1291567" cy="94005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DOM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FB35746-BFF4-421C-AA97-5C447E972AF9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>
              <a:off x="3736791" y="4009731"/>
              <a:ext cx="2542097" cy="72228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F9440EB-BADB-4827-9164-25EC9E504D09}"/>
                </a:ext>
              </a:extLst>
            </p:cNvPr>
            <p:cNvSpPr txBox="1"/>
            <p:nvPr/>
          </p:nvSpPr>
          <p:spPr>
            <a:xfrm>
              <a:off x="5090404" y="4282658"/>
              <a:ext cx="1511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 Trigger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A801264-28B3-48FF-9677-C9CB789F66E4}"/>
                </a:ext>
              </a:extLst>
            </p:cNvPr>
            <p:cNvSpPr/>
            <p:nvPr/>
          </p:nvSpPr>
          <p:spPr>
            <a:xfrm>
              <a:off x="2488523" y="4282658"/>
              <a:ext cx="1248268" cy="94005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C#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91B85BD-90E0-4514-BCCD-656518C333F6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736791" y="4752685"/>
              <a:ext cx="1896314" cy="75337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6AB46D-C753-4CFF-A303-D8658C7B5175}"/>
                </a:ext>
              </a:extLst>
            </p:cNvPr>
            <p:cNvSpPr txBox="1"/>
            <p:nvPr/>
          </p:nvSpPr>
          <p:spPr>
            <a:xfrm>
              <a:off x="3774570" y="5362348"/>
              <a:ext cx="1601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UI Differences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989E93B-540F-4698-A251-9FBBA48DD414}"/>
                </a:ext>
              </a:extLst>
            </p:cNvPr>
            <p:cNvSpPr/>
            <p:nvPr/>
          </p:nvSpPr>
          <p:spPr>
            <a:xfrm>
              <a:off x="5633104" y="5048467"/>
              <a:ext cx="1291567" cy="94005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Blazor JavaScript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F9E23C5-8E91-49D5-82B7-6078398FAF1A}"/>
                </a:ext>
              </a:extLst>
            </p:cNvPr>
            <p:cNvCxnSpPr>
              <a:cxnSpLocks/>
            </p:cNvCxnSpPr>
            <p:nvPr/>
          </p:nvCxnSpPr>
          <p:spPr>
            <a:xfrm>
              <a:off x="6924671" y="5506060"/>
              <a:ext cx="189631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277178-0409-401C-9545-5189A2046C1D}"/>
                </a:ext>
              </a:extLst>
            </p:cNvPr>
            <p:cNvSpPr txBox="1"/>
            <p:nvPr/>
          </p:nvSpPr>
          <p:spPr>
            <a:xfrm>
              <a:off x="7089600" y="5149161"/>
              <a:ext cx="1566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Change DOM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DF9D3A9-4DFC-4BE7-8468-0901D2131F3A}"/>
                </a:ext>
              </a:extLst>
            </p:cNvPr>
            <p:cNvSpPr/>
            <p:nvPr/>
          </p:nvSpPr>
          <p:spPr>
            <a:xfrm>
              <a:off x="8820984" y="5048467"/>
              <a:ext cx="1291567" cy="94005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DOM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7AFA895-0A8C-4503-A9DE-58B9E374740D}"/>
                </a:ext>
              </a:extLst>
            </p:cNvPr>
            <p:cNvSpPr txBox="1"/>
            <p:nvPr/>
          </p:nvSpPr>
          <p:spPr>
            <a:xfrm>
              <a:off x="810531" y="4568019"/>
              <a:ext cx="1566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Process Event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287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F01486-7389-4248-87FA-701BD22A2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</a:t>
            </a:r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83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Box 3"/>
          <p:cNvSpPr txBox="1"/>
          <p:nvPr/>
        </p:nvSpPr>
        <p:spPr>
          <a:xfrm>
            <a:off x="3294317" y="193546"/>
            <a:ext cx="5951307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defRPr sz="28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 b="1"/>
              <a:t>A BIG thank you to </a:t>
            </a:r>
            <a:r>
              <a:rPr lang="en-US" b="1"/>
              <a:t>our</a:t>
            </a:r>
            <a:r>
              <a:rPr b="1"/>
              <a:t> 20</a:t>
            </a:r>
            <a:r>
              <a:rPr lang="en-US" b="1"/>
              <a:t>20</a:t>
            </a:r>
            <a:r>
              <a:rPr b="1"/>
              <a:t> Sponsors!</a:t>
            </a:r>
          </a:p>
        </p:txBody>
      </p:sp>
      <p:pic>
        <p:nvPicPr>
          <p:cNvPr id="148" name="gscc_nh_official_logo_blue_on_white.png" descr="gscc_nh_official_logo_blue_on_wh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0" y="298039"/>
            <a:ext cx="1545258" cy="1155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77F69EB-F421-489E-834D-B3205F2F9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525" y="716766"/>
            <a:ext cx="5387775" cy="2233468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19EA2869-EC83-44E4-93F5-A279771BC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62" y="5224115"/>
            <a:ext cx="3048764" cy="838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393F8D-63BF-4C16-A2F2-D9772135BC30}"/>
              </a:ext>
            </a:extLst>
          </p:cNvPr>
          <p:cNvSpPr txBox="1"/>
          <p:nvPr/>
        </p:nvSpPr>
        <p:spPr>
          <a:xfrm>
            <a:off x="3348927" y="6290198"/>
            <a:ext cx="156388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Bronze Sponsor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FD766-BFC5-4D50-9875-07425969208A}"/>
              </a:ext>
            </a:extLst>
          </p:cNvPr>
          <p:cNvSpPr txBox="1"/>
          <p:nvPr/>
        </p:nvSpPr>
        <p:spPr>
          <a:xfrm>
            <a:off x="3611534" y="2675369"/>
            <a:ext cx="31508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Platinum Sponsor (Londonderry)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533B41-48A5-40B9-B56A-330CC999056D}"/>
              </a:ext>
            </a:extLst>
          </p:cNvPr>
          <p:cNvSpPr txBox="1"/>
          <p:nvPr/>
        </p:nvSpPr>
        <p:spPr>
          <a:xfrm>
            <a:off x="436754" y="4304012"/>
            <a:ext cx="26587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Gold Sponsor (Portsmouth)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64AF6-6DFF-4CCA-85A3-008DD8B007B1}"/>
              </a:ext>
            </a:extLst>
          </p:cNvPr>
          <p:cNvSpPr txBox="1"/>
          <p:nvPr/>
        </p:nvSpPr>
        <p:spPr>
          <a:xfrm>
            <a:off x="9308103" y="4258940"/>
            <a:ext cx="244714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Gold Sponsor (Plymouth)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A824E-2966-47C2-BBEE-55229382A448}"/>
              </a:ext>
            </a:extLst>
          </p:cNvPr>
          <p:cNvSpPr txBox="1"/>
          <p:nvPr/>
        </p:nvSpPr>
        <p:spPr>
          <a:xfrm>
            <a:off x="7883594" y="6037648"/>
            <a:ext cx="156388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Bronze Sponsor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547CCDA-E017-4914-91A6-8FF64B43A8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50" y="3445911"/>
            <a:ext cx="2985697" cy="664411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271D664-61E2-4D2A-A7E8-079221B6BF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670" y="3293562"/>
            <a:ext cx="4623624" cy="871690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32CDACDC-1262-4272-957A-4C7BD9A675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260" y="4833315"/>
            <a:ext cx="2029765" cy="18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Hosting Model Tradeoffs</a:t>
            </a: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1DFAF4C-7192-4E41-888C-92F0B4406EB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34685800"/>
              </p:ext>
            </p:extLst>
          </p:nvPr>
        </p:nvGraphicFramePr>
        <p:xfrm>
          <a:off x="838200" y="1828800"/>
          <a:ext cx="10515600" cy="2966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55052355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690152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Blazor</a:t>
                      </a:r>
                      <a:r>
                        <a:rPr lang="en-US" dirty="0">
                          <a:latin typeface="+mj-lt"/>
                        </a:rPr>
                        <a:t> </a:t>
                      </a:r>
                      <a:r>
                        <a:rPr lang="en-US" dirty="0" err="1">
                          <a:latin typeface="+mj-lt"/>
                        </a:rPr>
                        <a:t>WebAssembly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+mj-lt"/>
                        </a:rPr>
                        <a:t>Blazor</a:t>
                      </a:r>
                      <a:r>
                        <a:rPr lang="en-US" dirty="0">
                          <a:latin typeface="+mj-lt"/>
                        </a:rPr>
                        <a:t>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16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Larger download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Smaller download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435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Slower load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Faster load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490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Code is run on the 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Code never leaves the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785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Lower 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Higher latency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00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Supports offline support (PWA)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No offline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667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Consumes fewer server 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Consumes more server resources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275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Requires </a:t>
                      </a:r>
                      <a:r>
                        <a:rPr lang="en-US" dirty="0" err="1">
                          <a:latin typeface="+mj-lt"/>
                        </a:rPr>
                        <a:t>WebAssembly</a:t>
                      </a:r>
                      <a:r>
                        <a:rPr lang="en-US" dirty="0">
                          <a:latin typeface="+mj-lt"/>
                        </a:rPr>
                        <a:t> compatible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694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9125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FAQ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F4733-E7A5-4B81-AA6C-6E09D2A2E0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Does Blazor WebAssembly compile my entire .NET assembly into WebAssembly?</a:t>
            </a:r>
          </a:p>
          <a:p>
            <a:pPr lvl="1"/>
            <a:r>
              <a:rPr lang="en-US" dirty="0"/>
              <a:t>No*</a:t>
            </a:r>
          </a:p>
          <a:p>
            <a:pPr lvl="1"/>
            <a:r>
              <a:rPr lang="en-US" dirty="0"/>
              <a:t>Only .NET runtime is compiled into </a:t>
            </a:r>
            <a:r>
              <a:rPr lang="en-US" dirty="0" err="1"/>
              <a:t>WebAssembly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* There might be support for full static ahead-of-time compilation into WebAssembly in the future</a:t>
            </a:r>
          </a:p>
        </p:txBody>
      </p:sp>
    </p:spTree>
    <p:extLst>
      <p:ext uri="{BB962C8B-B14F-4D97-AF65-F5344CB8AC3E}">
        <p14:creationId xmlns:p14="http://schemas.microsoft.com/office/powerpoint/2010/main" val="3648286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FAQ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C752E-35C6-4159-A081-A0C7A13DFC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828799"/>
            <a:ext cx="10515600" cy="4352544"/>
          </a:xfrm>
        </p:spPr>
        <p:txBody>
          <a:bodyPr/>
          <a:lstStyle/>
          <a:p>
            <a:r>
              <a:rPr lang="en-US" dirty="0"/>
              <a:t>Won’t the app size be huge for the .NET runtime?</a:t>
            </a:r>
          </a:p>
          <a:p>
            <a:pPr lvl="1"/>
            <a:r>
              <a:rPr lang="en-US" dirty="0"/>
              <a:t>Not really</a:t>
            </a:r>
          </a:p>
          <a:p>
            <a:pPr lvl="1"/>
            <a:r>
              <a:rPr lang="en-US" dirty="0" err="1"/>
              <a:t>dotnet.wasm</a:t>
            </a:r>
            <a:r>
              <a:rPr lang="en-US" dirty="0"/>
              <a:t> is ~2.7MB (~1.1MB compressed)</a:t>
            </a:r>
          </a:p>
          <a:p>
            <a:pPr lvl="1"/>
            <a:r>
              <a:rPr lang="en-US" dirty="0"/>
              <a:t>~8.65MB typical resources loaded from base project template</a:t>
            </a:r>
          </a:p>
          <a:p>
            <a:pPr lvl="1"/>
            <a:r>
              <a:rPr lang="en-US" dirty="0"/>
              <a:t>DLLs can be tree-</a:t>
            </a:r>
            <a:r>
              <a:rPr lang="en-US" dirty="0" err="1"/>
              <a:t>shaked</a:t>
            </a:r>
            <a:r>
              <a:rPr lang="en-US" dirty="0"/>
              <a:t> to reduce size</a:t>
            </a:r>
          </a:p>
          <a:p>
            <a:pPr lvl="1"/>
            <a:r>
              <a:rPr lang="en-US" dirty="0"/>
              <a:t>Can be compressed to reduce size</a:t>
            </a:r>
          </a:p>
          <a:p>
            <a:pPr lvl="1"/>
            <a:r>
              <a:rPr lang="en-US" dirty="0"/>
              <a:t>Can be lazy-loaded to reduce initial load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854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FAQ</a:t>
            </a:r>
            <a:endParaRPr lang="en-US" sz="36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64F3E-CA0C-4589-8892-9CD7B69FC1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Can I use Blazor without a .NET backend?</a:t>
            </a:r>
          </a:p>
          <a:p>
            <a:pPr lvl="1"/>
            <a:r>
              <a:rPr lang="en-US" dirty="0"/>
              <a:t>Yes, </a:t>
            </a:r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 can be used with any backend (or not!) </a:t>
            </a:r>
          </a:p>
          <a:p>
            <a:pPr lvl="1"/>
            <a:r>
              <a:rPr lang="en-US" dirty="0"/>
              <a:t>And no, </a:t>
            </a:r>
            <a:r>
              <a:rPr lang="en-US" dirty="0" err="1"/>
              <a:t>Blazor</a:t>
            </a:r>
            <a:r>
              <a:rPr lang="en-US" dirty="0"/>
              <a:t> Server requires ASP.NET 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35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FAQ</a:t>
            </a:r>
            <a:endParaRPr lang="en-US" sz="36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64F3E-CA0C-4589-8892-9CD7B69FC1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What about performance of </a:t>
            </a:r>
            <a:r>
              <a:rPr lang="en-US" dirty="0" err="1"/>
              <a:t>Blazor</a:t>
            </a:r>
            <a:r>
              <a:rPr lang="en-US" dirty="0"/>
              <a:t> Server?</a:t>
            </a:r>
          </a:p>
          <a:p>
            <a:pPr lvl="1"/>
            <a:r>
              <a:rPr lang="en-US" dirty="0"/>
              <a:t>Under load, a VM with 1 vCPU and 3.5GB RAM handled &gt;5,000 concurrent users</a:t>
            </a:r>
          </a:p>
          <a:p>
            <a:pPr lvl="1"/>
            <a:r>
              <a:rPr lang="en-US" dirty="0"/>
              <a:t>Main bottle neck is server’s memory</a:t>
            </a:r>
          </a:p>
          <a:p>
            <a:pPr lvl="1"/>
            <a:r>
              <a:rPr lang="en-US" dirty="0"/>
              <a:t>Use Azure </a:t>
            </a:r>
            <a:r>
              <a:rPr lang="en-US" dirty="0" err="1"/>
              <a:t>SignalR</a:t>
            </a:r>
            <a:r>
              <a:rPr lang="en-US" dirty="0"/>
              <a:t> Service to quickly and easily scale out</a:t>
            </a:r>
          </a:p>
          <a:p>
            <a:pPr lvl="1"/>
            <a:r>
              <a:rPr lang="en-US" dirty="0">
                <a:hlinkClick r:id="rId3"/>
              </a:rPr>
              <a:t>https://devblogs.microsoft.com/aspnet/blazor-server-in-net-core-3-0-scenarios-and-performance/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30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F01486-7389-4248-87FA-701BD22A2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– Adding </a:t>
            </a:r>
            <a:r>
              <a:rPr lang="en-US" dirty="0" err="1"/>
              <a:t>Blazor</a:t>
            </a:r>
            <a:r>
              <a:rPr lang="en-US" dirty="0"/>
              <a:t> to Existing Web Apps</a:t>
            </a:r>
          </a:p>
        </p:txBody>
      </p:sp>
    </p:spTree>
    <p:extLst>
      <p:ext uri="{BB962C8B-B14F-4D97-AF65-F5344CB8AC3E}">
        <p14:creationId xmlns:p14="http://schemas.microsoft.com/office/powerpoint/2010/main" val="2039355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What’s New in .NET 5?</a:t>
            </a:r>
            <a:endParaRPr lang="en-US" sz="36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64F3E-CA0C-4589-8892-9CD7B69FC1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 2-3x performance improvement</a:t>
            </a:r>
          </a:p>
          <a:p>
            <a:r>
              <a:rPr lang="en-US" dirty="0"/>
              <a:t>CSS and JavaScript isolation</a:t>
            </a:r>
          </a:p>
          <a:p>
            <a:r>
              <a:rPr lang="en-US" dirty="0"/>
              <a:t>Component virtualization</a:t>
            </a:r>
          </a:p>
          <a:p>
            <a:r>
              <a:rPr lang="en-US" dirty="0"/>
              <a:t>Debugging </a:t>
            </a:r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 supported in VS</a:t>
            </a:r>
          </a:p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 prerendering</a:t>
            </a:r>
          </a:p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r>
              <a:rPr lang="en-US" dirty="0"/>
              <a:t> lazy loading</a:t>
            </a:r>
          </a:p>
          <a:p>
            <a:r>
              <a:rPr lang="en-US" dirty="0"/>
              <a:t>.NET 5 general performance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599685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cs typeface="Segoe UI Light" panose="020B0502040204020203" pitchFamily="34" charset="0"/>
              </a:rPr>
              <a:t>Additional</a:t>
            </a:r>
            <a:r>
              <a:rPr lang="en-US" b="1" dirty="0">
                <a:cs typeface="Segoe UI" panose="020B0502040204020203" pitchFamily="34" charset="0"/>
              </a:rPr>
              <a:t> Information</a:t>
            </a:r>
            <a:endParaRPr lang="en-US" sz="3600" b="1" dirty="0">
              <a:cs typeface="Segoe UI" panose="020B05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4DC314-B5D9-4C85-B395-6DC1A5752C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Slides and demos</a:t>
            </a:r>
          </a:p>
          <a:p>
            <a:pPr lvl="1"/>
            <a:r>
              <a:rPr lang="en-US" dirty="0">
                <a:hlinkClick r:id="rId3"/>
              </a:rPr>
              <a:t>https://github.com/bjablonsky/Blazor-GSCC2020</a:t>
            </a:r>
            <a:endParaRPr lang="en-US" dirty="0"/>
          </a:p>
          <a:p>
            <a:r>
              <a:rPr lang="en-US" dirty="0"/>
              <a:t>Blazor.net</a:t>
            </a:r>
          </a:p>
          <a:p>
            <a:pPr lvl="1"/>
            <a:r>
              <a:rPr lang="en-US" dirty="0">
                <a:hlinkClick r:id="rId4"/>
              </a:rPr>
              <a:t>http://blazor.net/</a:t>
            </a:r>
            <a:endParaRPr lang="en-US" dirty="0"/>
          </a:p>
          <a:p>
            <a:r>
              <a:rPr lang="en-US" dirty="0"/>
              <a:t>Rider 2020.2</a:t>
            </a:r>
          </a:p>
          <a:p>
            <a:pPr lvl="1"/>
            <a:r>
              <a:rPr lang="en-US" dirty="0">
                <a:hlinkClick r:id="rId5"/>
              </a:rPr>
              <a:t>https://www.jetbrains.com/rider/download/</a:t>
            </a:r>
            <a:endParaRPr lang="en-US" dirty="0"/>
          </a:p>
          <a:p>
            <a:r>
              <a:rPr lang="en-US" dirty="0"/>
              <a:t>Visual Studio 2019</a:t>
            </a:r>
          </a:p>
          <a:p>
            <a:pPr lvl="1"/>
            <a:r>
              <a:rPr lang="en-US" dirty="0">
                <a:hlinkClick r:id="rId6"/>
              </a:rPr>
              <a:t>https://visualstudio.microsoft.com/downloads/</a:t>
            </a:r>
            <a:endParaRPr lang="en-US" dirty="0"/>
          </a:p>
          <a:p>
            <a:r>
              <a:rPr lang="en-US" dirty="0"/>
              <a:t>Awesome Blazor</a:t>
            </a:r>
          </a:p>
          <a:p>
            <a:pPr lvl="1"/>
            <a:r>
              <a:rPr lang="en-US" dirty="0">
                <a:hlinkClick r:id="rId7"/>
              </a:rPr>
              <a:t>https://github.com/AdrienTorris/awesome-blazor</a:t>
            </a:r>
            <a:endParaRPr lang="en-US" dirty="0"/>
          </a:p>
          <a:p>
            <a:r>
              <a:rPr lang="en-US" dirty="0" err="1"/>
              <a:t>Blazor</a:t>
            </a:r>
            <a:r>
              <a:rPr lang="en-US" dirty="0"/>
              <a:t> Performance</a:t>
            </a:r>
          </a:p>
          <a:p>
            <a:pPr lvl="1"/>
            <a:r>
              <a:rPr lang="en-US" dirty="0">
                <a:hlinkClick r:id="rId8"/>
              </a:rPr>
              <a:t>https://devblogs.microsoft.com/aspnet/blazor-server-in-net-core-3-0-scenarios-and-performance/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65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"/>
          <p:cNvSpPr txBox="1"/>
          <p:nvPr/>
        </p:nvSpPr>
        <p:spPr>
          <a:xfrm>
            <a:off x="2158554" y="0"/>
            <a:ext cx="787491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defRPr sz="32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 sz="2800" b="1"/>
              <a:t>Another BIG thank you to </a:t>
            </a:r>
            <a:r>
              <a:rPr lang="en-US" sz="2800" b="1"/>
              <a:t>supporting organizations</a:t>
            </a:r>
            <a:r>
              <a:rPr sz="2800" b="1"/>
              <a:t>!</a:t>
            </a:r>
          </a:p>
        </p:txBody>
      </p:sp>
      <p:pic>
        <p:nvPicPr>
          <p:cNvPr id="154" name="gscc_nh_official_logo_blue_on_white.png" descr="gscc_nh_official_logo_blue_on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4" y="294688"/>
            <a:ext cx="1545258" cy="115534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0C9496-EB19-4BC5-9C4F-19A7BD41005C}"/>
              </a:ext>
            </a:extLst>
          </p:cNvPr>
          <p:cNvSpPr txBox="1"/>
          <p:nvPr/>
        </p:nvSpPr>
        <p:spPr>
          <a:xfrm>
            <a:off x="2138140" y="2209552"/>
            <a:ext cx="791571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This event was also made manageable by these organizations in support of free, grass-roots events like Granite State Code Camp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D7631-A7E3-4F76-A4A0-3EA6EA4B1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758873"/>
            <a:ext cx="12192000" cy="1094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EC48A4-5517-413C-9AF3-8AECFC1BD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889" y="6101607"/>
            <a:ext cx="1394265" cy="6248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E55543-50DC-4B0B-B3CE-3493B07303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371" y="5999651"/>
            <a:ext cx="1576608" cy="828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8511B0-28B8-4786-9BE6-7F7602727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0253" y="5869067"/>
            <a:ext cx="1586671" cy="857421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365B15C-B789-4D03-806A-EC38DF9C85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95" y="4662862"/>
            <a:ext cx="2158961" cy="1227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1423CB-6A4F-488C-A63A-5F78C704A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7360" y="4902201"/>
            <a:ext cx="2167430" cy="6371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C5CBDD-DA1D-46DF-9760-0F3AEFCE29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7952" y="4912930"/>
            <a:ext cx="1586672" cy="11886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8000">
        <p:dissolve/>
      </p:transition>
    </mc:Choice>
    <mc:Fallback xmlns="">
      <p:transition spd="slow" advClick="0" advTm="8000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527C-A3EC-4D22-8DB0-E52C158C7C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cs typeface="Segoe UI" panose="020B0502040204020203" pitchFamily="34" charset="0"/>
              </a:rPr>
              <a:t>About Me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7F1E5D-01B2-44B0-9B08-8ABE617D341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Brian Jablonsky</a:t>
            </a:r>
          </a:p>
          <a:p>
            <a:r>
              <a:rPr lang="en-US" dirty="0"/>
              <a:t>10+ years of professional experience</a:t>
            </a:r>
          </a:p>
          <a:p>
            <a:r>
              <a:rPr lang="en-US" dirty="0"/>
              <a:t>.NET Developer</a:t>
            </a:r>
          </a:p>
          <a:p>
            <a:r>
              <a:rPr lang="en-US" dirty="0"/>
              <a:t>Microsoft MVP</a:t>
            </a:r>
          </a:p>
          <a:p>
            <a:r>
              <a:rPr lang="en-US" dirty="0"/>
              <a:t>Co-organizer of NYC .NET Dev User Group</a:t>
            </a:r>
          </a:p>
          <a:p>
            <a:r>
              <a:rPr lang="en-US" dirty="0">
                <a:hlinkClick r:id="rId3"/>
              </a:rPr>
              <a:t>@brian_jablonsky</a:t>
            </a:r>
            <a:endParaRPr lang="en-US" dirty="0"/>
          </a:p>
          <a:p>
            <a:r>
              <a:rPr lang="en-US" dirty="0">
                <a:hlinkClick r:id="rId4"/>
              </a:rPr>
              <a:t>https://github.com/bjablonsky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BA6D9-7F22-4828-BFED-035BA2BAF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8989" y="1417366"/>
            <a:ext cx="2571750" cy="2571750"/>
          </a:xfrm>
          <a:prstGeom prst="ellipse">
            <a:avLst/>
          </a:prstGeom>
          <a:ln w="3810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6294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Overview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CFD6DF-B110-4C40-ABAC-50A4B88543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Started with </a:t>
            </a:r>
            <a:r>
              <a:rPr lang="en-US" dirty="0" err="1"/>
              <a:t>Blazor</a:t>
            </a:r>
            <a:endParaRPr lang="en-US" dirty="0"/>
          </a:p>
          <a:p>
            <a:r>
              <a:rPr lang="en-US" dirty="0"/>
              <a:t>How </a:t>
            </a:r>
            <a:r>
              <a:rPr lang="en-US" dirty="0" err="1"/>
              <a:t>Blazor</a:t>
            </a:r>
            <a:r>
              <a:rPr lang="en-US" dirty="0"/>
              <a:t> Works</a:t>
            </a:r>
          </a:p>
          <a:p>
            <a:r>
              <a:rPr lang="en-US" dirty="0" err="1"/>
              <a:t>Blazor</a:t>
            </a:r>
            <a:r>
              <a:rPr lang="en-US" dirty="0"/>
              <a:t> Server</a:t>
            </a:r>
          </a:p>
          <a:p>
            <a:r>
              <a:rPr lang="en-US" dirty="0" err="1"/>
              <a:t>Blazor</a:t>
            </a:r>
            <a:r>
              <a:rPr lang="en-US" dirty="0"/>
              <a:t> </a:t>
            </a:r>
            <a:r>
              <a:rPr lang="en-US" dirty="0" err="1"/>
              <a:t>WebAssembly</a:t>
            </a:r>
            <a:endParaRPr lang="en-US" dirty="0"/>
          </a:p>
          <a:p>
            <a:r>
              <a:rPr lang="en-US" dirty="0"/>
              <a:t>FAQ</a:t>
            </a:r>
          </a:p>
          <a:p>
            <a:r>
              <a:rPr lang="en-US" dirty="0"/>
              <a:t>Adding </a:t>
            </a:r>
            <a:r>
              <a:rPr lang="en-US" dirty="0" err="1"/>
              <a:t>Blazor</a:t>
            </a:r>
            <a:r>
              <a:rPr lang="en-US" dirty="0"/>
              <a:t> to an Existing Web App</a:t>
            </a:r>
          </a:p>
          <a:p>
            <a:r>
              <a:rPr lang="en-US" dirty="0"/>
              <a:t>What’s New in .NET 5?</a:t>
            </a:r>
          </a:p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952017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What is Blazor?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15718D-FA5D-48BA-86BA-E516A20F6B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.NET web framework that runs in the browser</a:t>
            </a:r>
          </a:p>
          <a:p>
            <a:r>
              <a:rPr lang="en-US" dirty="0"/>
              <a:t>Lets you build interactive web UIs using C# instead of JavaScript</a:t>
            </a:r>
          </a:p>
          <a:p>
            <a:r>
              <a:rPr lang="en-US" dirty="0"/>
              <a:t>Uses C#, Razor, HTML, and CSS to author components</a:t>
            </a:r>
          </a:p>
          <a:p>
            <a:r>
              <a:rPr lang="en-US" dirty="0"/>
              <a:t>Browser + Razor = Blazor</a:t>
            </a:r>
          </a:p>
        </p:txBody>
      </p:sp>
    </p:spTree>
    <p:extLst>
      <p:ext uri="{BB962C8B-B14F-4D97-AF65-F5344CB8AC3E}">
        <p14:creationId xmlns:p14="http://schemas.microsoft.com/office/powerpoint/2010/main" val="2912955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Segoe UI" panose="020B0502040204020203" pitchFamily="34" charset="0"/>
              </a:rPr>
              <a:t>Why Use Blazor?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15718D-FA5D-48BA-86BA-E516A20F6B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 Stack development using C# and .NET instead of JavaScript</a:t>
            </a:r>
          </a:p>
          <a:p>
            <a:r>
              <a:rPr lang="en-US" dirty="0"/>
              <a:t>Benefit from .NET advantages:</a:t>
            </a:r>
          </a:p>
          <a:p>
            <a:pPr lvl="1"/>
            <a:r>
              <a:rPr lang="en-US" dirty="0"/>
              <a:t>High performance, scalability, maintainability, cross platform</a:t>
            </a:r>
          </a:p>
          <a:p>
            <a:r>
              <a:rPr lang="en-US" dirty="0"/>
              <a:t>Use Visual Studio or Rider</a:t>
            </a:r>
          </a:p>
          <a:p>
            <a:r>
              <a:rPr lang="en-US" dirty="0"/>
              <a:t>Leverage the existing .NET ecosystem of .NET libraries</a:t>
            </a:r>
          </a:p>
          <a:p>
            <a:r>
              <a:rPr lang="en-US" dirty="0"/>
              <a:t>Share app logic across server and client</a:t>
            </a:r>
          </a:p>
          <a:p>
            <a:r>
              <a:rPr lang="en-US" dirty="0"/>
              <a:t>Server-side or client-side UI rendering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81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6C5D78-9978-45BF-9ADB-46F78084FA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WebAssembly compatible browser</a:t>
            </a:r>
          </a:p>
          <a:p>
            <a:pPr lvl="1"/>
            <a:r>
              <a:rPr lang="en-US" dirty="0">
                <a:hlinkClick r:id="rId3"/>
              </a:rPr>
              <a:t>https://platform-status.mozilla.org/#web-assembly</a:t>
            </a:r>
            <a:endParaRPr lang="en-US" dirty="0"/>
          </a:p>
          <a:p>
            <a:r>
              <a:rPr lang="en-US" dirty="0"/>
              <a:t>.NET 5.0 SDK</a:t>
            </a:r>
          </a:p>
          <a:p>
            <a:pPr lvl="1"/>
            <a:r>
              <a:rPr lang="en-US" dirty="0">
                <a:hlinkClick r:id="rId4"/>
              </a:rPr>
              <a:t>https://dotnet.microsoft.com/download/dotnet/5.0</a:t>
            </a:r>
            <a:endParaRPr lang="en-US" dirty="0"/>
          </a:p>
          <a:p>
            <a:r>
              <a:rPr lang="en-US" dirty="0"/>
              <a:t>Rider 2020.2 or Visual Studio 2019</a:t>
            </a:r>
          </a:p>
          <a:p>
            <a:pPr lvl="1"/>
            <a:r>
              <a:rPr lang="en-US" dirty="0">
                <a:hlinkClick r:id="rId5"/>
              </a:rPr>
              <a:t>https://www.jetbrains.com/rider/download/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https://visualstudio.microsoft.com/downloads/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E2161-D92B-42C0-AF4F-2B434AC1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cs typeface="Segoe UI" panose="020B0502040204020203" pitchFamily="34" charset="0"/>
              </a:rPr>
              <a:t>Setup</a:t>
            </a:r>
            <a:endParaRPr lang="en-US" sz="3600" b="1" dirty="0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85601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ctr"/>
      <a:lstStyle>
        <a:defPPr algn="l">
          <a:defRPr sz="4400" b="1" dirty="0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F0ED03E-47FC-4860-B2C9-DA5C377EAA2D}" vid="{600A14AD-66E6-4CC8-A6FA-E99B17BED4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 Graphics Sampler</Template>
  <TotalTime>9141</TotalTime>
  <Words>1216</Words>
  <Application>Microsoft Office PowerPoint</Application>
  <PresentationFormat>Widescreen</PresentationFormat>
  <Paragraphs>254</Paragraphs>
  <Slides>37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Segoe UI</vt:lpstr>
      <vt:lpstr>Segoe UI Light</vt:lpstr>
      <vt:lpstr>Simple</vt:lpstr>
      <vt:lpstr>PowerPoint Presentation</vt:lpstr>
      <vt:lpstr>Blazor: C# in the Browser</vt:lpstr>
      <vt:lpstr>PowerPoint Presentation</vt:lpstr>
      <vt:lpstr>PowerPoint Presentation</vt:lpstr>
      <vt:lpstr>About Me</vt:lpstr>
      <vt:lpstr>Overview</vt:lpstr>
      <vt:lpstr>What is Blazor?</vt:lpstr>
      <vt:lpstr>Why Use Blazor?</vt:lpstr>
      <vt:lpstr>Setup</vt:lpstr>
      <vt:lpstr>How Does Blazor Work?</vt:lpstr>
      <vt:lpstr>Components</vt:lpstr>
      <vt:lpstr>Blazor Hosting Models</vt:lpstr>
      <vt:lpstr>Blazor Server</vt:lpstr>
      <vt:lpstr>How Blazor Server Works</vt:lpstr>
      <vt:lpstr>How Blazor Server Works</vt:lpstr>
      <vt:lpstr>Demo – Blazor Server</vt:lpstr>
      <vt:lpstr>Blazor WebAssembly</vt:lpstr>
      <vt:lpstr>How Blazor WebAssembly Works</vt:lpstr>
      <vt:lpstr>WebAssembly Crash Course</vt:lpstr>
      <vt:lpstr>WebAssembly Crash Course</vt:lpstr>
      <vt:lpstr>WebAssembly Crash Course</vt:lpstr>
      <vt:lpstr>WebAssembly Crash Course</vt:lpstr>
      <vt:lpstr>How Blazor WebAssembly Works</vt:lpstr>
      <vt:lpstr>How Blazor WebAssembly Works</vt:lpstr>
      <vt:lpstr>How Blazor WebAssembly Works</vt:lpstr>
      <vt:lpstr>How Blazor WebAssembly Works</vt:lpstr>
      <vt:lpstr>How Blazor WebAssembly Works</vt:lpstr>
      <vt:lpstr>How Blazor WebAssembly Works</vt:lpstr>
      <vt:lpstr>Demo – Blazor WebAssembly</vt:lpstr>
      <vt:lpstr>Hosting Model Tradeoffs</vt:lpstr>
      <vt:lpstr>FAQ</vt:lpstr>
      <vt:lpstr>FAQ</vt:lpstr>
      <vt:lpstr>FAQ</vt:lpstr>
      <vt:lpstr>FAQ</vt:lpstr>
      <vt:lpstr>Demo – Adding Blazor to Existing Web Apps</vt:lpstr>
      <vt:lpstr>What’s New in .NET 5?</vt:lpstr>
      <vt:lpstr>Additional Information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Brian Jablonsky</dc:creator>
  <cp:keywords/>
  <dc:description/>
  <cp:lastModifiedBy>Brian Jablonsky</cp:lastModifiedBy>
  <cp:revision>227</cp:revision>
  <dcterms:created xsi:type="dcterms:W3CDTF">2018-04-19T08:38:52Z</dcterms:created>
  <dcterms:modified xsi:type="dcterms:W3CDTF">2020-11-14T13:08:23Z</dcterms:modified>
  <cp:category/>
</cp:coreProperties>
</file>